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00" r:id="rId3"/>
    <p:sldId id="406" r:id="rId4"/>
    <p:sldId id="309" r:id="rId5"/>
    <p:sldId id="312" r:id="rId6"/>
    <p:sldId id="314" r:id="rId7"/>
    <p:sldId id="401" r:id="rId8"/>
    <p:sldId id="407" r:id="rId9"/>
    <p:sldId id="402" r:id="rId10"/>
    <p:sldId id="313" r:id="rId11"/>
    <p:sldId id="319" r:id="rId12"/>
    <p:sldId id="320" r:id="rId13"/>
    <p:sldId id="329" r:id="rId14"/>
    <p:sldId id="403" r:id="rId15"/>
    <p:sldId id="374" r:id="rId16"/>
    <p:sldId id="265" r:id="rId17"/>
    <p:sldId id="335" r:id="rId18"/>
    <p:sldId id="405" r:id="rId19"/>
    <p:sldId id="404" r:id="rId20"/>
    <p:sldId id="363" r:id="rId21"/>
    <p:sldId id="355" r:id="rId22"/>
    <p:sldId id="395" r:id="rId23"/>
    <p:sldId id="409" r:id="rId24"/>
    <p:sldId id="399" r:id="rId25"/>
    <p:sldId id="4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216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1313-77D0-4251-1F72-FFF048B55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F5C4F-B417-3CF4-0F65-6DD39B28C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E0276-40E5-9D15-DB39-B4F88017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5935-5038-7639-C238-9CEAC500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E7A4C-FA80-F391-FC6B-4663E918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981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7DB5-FCE3-17BA-F7CE-D13C4691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680FB-D0F4-F26B-711D-42F59C6BD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C6DC7-8F29-6A51-9859-DC7C76D45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FF2FA-074B-1597-3EEC-66032368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7589A-3984-0EB6-BC69-61A027FA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012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83202C-4898-4545-26A8-7CDE0F7AC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7BAAC-80B6-80D7-D224-9DACC27D2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B0D6F-799E-2DEE-115A-1A284EA0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2CD2C-A6D0-A13E-8641-455F89BC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4863-2AB5-031D-C601-F13D181B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42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EC2C-B13A-AB30-1CB1-227D6E3D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31BB-B497-C8A6-2054-8E0A5C121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6113-A5F2-8054-39EF-ACC168939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A838E-F093-3A48-8179-C73E7858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F0172-FC4D-2390-FCC6-5B7F5F01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45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98E6-8ABD-B2DD-547B-6C79E1F9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190FA-12C7-FC44-8C22-A7E6B03CC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F422-E501-8A03-D363-4CCAB043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38F58-8AB1-55D2-4F85-F81B91B5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B6F7-3F10-BCC5-369D-B1CE1FC1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47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B015-92B8-9246-B128-2C3457B0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7A03F-9C18-0FEC-E1C4-6F2D2943D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0D1E0-877E-B8FB-2ADC-326EF8600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1F81F-CC2E-B603-10AF-64605047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948DB-D182-9A4C-FA59-E9B51A02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E7833-5E66-CBFB-8E0F-39E83E12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77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DBE6-8A66-ABBD-5323-00BB7D80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E5801-B639-3F7F-F352-115E9832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55662-B746-EBA1-7ECC-E7180CBFC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B45D1-0653-05D0-A1C6-7902966B9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971FF-D185-1D1B-C1E7-B7731962B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65F47-7E59-3606-7D5B-C4133319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7C963-B9A0-1A76-6359-BC7B7A7D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9011F-F31C-A142-0CA8-3067B642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97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A35A-4718-246B-673B-C97F4716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755D8-0F80-52C0-A9C3-512EC08B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15CB6-8C1E-CFE9-31F2-B26BA43B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66E43-B4A3-25B5-FD9C-81EDEA8E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BCF68-45CB-9E32-46A2-15A7019D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835DC-FF17-5413-E77B-FBCFE904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B2493-D382-8A5E-66E3-97E15659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02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7678-11A8-4B4E-9996-A0BA376C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5FE3E-FF51-4A03-A3AC-8D490ED4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77CA8-4A63-2B38-39B0-AD5A4B7B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8B72B-523C-D39D-4BA2-7C1333D2D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66730-F467-7560-46C4-A82C10B43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40CEA-F675-64CB-CC2D-C59CAFEB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80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AE73-EF7D-7A9F-7AB2-807396DF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7E2E4B-94FB-FF66-C663-A014ACE44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63F1F-E26F-588C-6C3E-A82A6E3B6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74E1-5964-E0B8-0105-EFE4EA35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81C7E-4143-AE31-0005-BA5E6B56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56026-6B8D-E6AE-D17A-6BEDB3B9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96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2F53F-5C77-E1EF-D038-E7AFE1DF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A42C5-8FE6-DF40-FA3E-4AA52B797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7C547-EA32-966A-8BAC-D2E3043E6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EC158B-FB0A-43FC-87BA-79B801717EB2}" type="datetimeFigureOut">
              <a:rPr lang="en-AU" smtClean="0"/>
              <a:t>1/08/2024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BBED-D2A6-FE57-AEF6-D98A4A900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0033-4D1C-EF39-0376-32A27BECB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85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E459-2535-5082-B64B-176F4F745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Convolutional Methods for Time Series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579C9-0F31-1574-451D-1A8859D898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Professor Geoff Webb</a:t>
            </a:r>
          </a:p>
          <a:p>
            <a:r>
              <a:rPr lang="en-AU" dirty="0"/>
              <a:t>Monash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43C2C-5A14-2116-E0A9-D29576C5BB21}"/>
              </a:ext>
            </a:extLst>
          </p:cNvPr>
          <p:cNvSpPr txBox="1"/>
          <p:nvPr/>
        </p:nvSpPr>
        <p:spPr>
          <a:xfrm>
            <a:off x="5133273" y="0"/>
            <a:ext cx="705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/>
              <a:t>KDD 2024 Workshop</a:t>
            </a:r>
          </a:p>
          <a:p>
            <a:pPr algn="r"/>
            <a:r>
              <a:rPr lang="en-US" dirty="0"/>
              <a:t>A Hands-on Introduction to Time Series Classification and Regression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070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_kernels_alt">
            <a:hlinkClick r:id="" action="ppaction://media"/>
            <a:extLst>
              <a:ext uri="{FF2B5EF4-FFF2-40B4-BE49-F238E27FC236}">
                <a16:creationId xmlns:a16="http://schemas.microsoft.com/office/drawing/2014/main" id="{5283CB94-39BD-7CBC-D973-5AD7C9B6B8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7572" y="190048"/>
            <a:ext cx="9716856" cy="64779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D90ED41-F7DB-83F5-8F00-676186CC1DAA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i="1" dirty="0"/>
              <a:t>10K Random Kernels</a:t>
            </a:r>
          </a:p>
        </p:txBody>
      </p:sp>
    </p:spTree>
    <p:extLst>
      <p:ext uri="{BB962C8B-B14F-4D97-AF65-F5344CB8AC3E}">
        <p14:creationId xmlns:p14="http://schemas.microsoft.com/office/powerpoint/2010/main" val="35920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7_max">
            <a:hlinkClick r:id="" action="ppaction://media"/>
            <a:extLst>
              <a:ext uri="{FF2B5EF4-FFF2-40B4-BE49-F238E27FC236}">
                <a16:creationId xmlns:a16="http://schemas.microsoft.com/office/drawing/2014/main" id="{20B94E58-6CB4-434C-0B66-3CC3683225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7572" y="190048"/>
            <a:ext cx="9716856" cy="64779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5095A8C-46C9-09FD-F037-09372665E152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i="1" dirty="0"/>
              <a:t>Max Pooling</a:t>
            </a:r>
          </a:p>
        </p:txBody>
      </p:sp>
    </p:spTree>
    <p:extLst>
      <p:ext uri="{BB962C8B-B14F-4D97-AF65-F5344CB8AC3E}">
        <p14:creationId xmlns:p14="http://schemas.microsoft.com/office/powerpoint/2010/main" val="115494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8_bias_ppv_1">
            <a:hlinkClick r:id="" action="ppaction://media"/>
            <a:extLst>
              <a:ext uri="{FF2B5EF4-FFF2-40B4-BE49-F238E27FC236}">
                <a16:creationId xmlns:a16="http://schemas.microsoft.com/office/drawing/2014/main" id="{7B8BB81B-F706-B6B1-6936-D16D9A51FD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7572" y="190048"/>
            <a:ext cx="9716856" cy="64779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67BFB08-5913-45CC-976C-E5B647A843F3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i="1" dirty="0"/>
              <a:t>PPV Pooling</a:t>
            </a:r>
          </a:p>
        </p:txBody>
      </p:sp>
    </p:spTree>
    <p:extLst>
      <p:ext uri="{BB962C8B-B14F-4D97-AF65-F5344CB8AC3E}">
        <p14:creationId xmlns:p14="http://schemas.microsoft.com/office/powerpoint/2010/main" val="323835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_features">
            <a:hlinkClick r:id="" action="ppaction://media"/>
            <a:extLst>
              <a:ext uri="{FF2B5EF4-FFF2-40B4-BE49-F238E27FC236}">
                <a16:creationId xmlns:a16="http://schemas.microsoft.com/office/drawing/2014/main" id="{0F71F139-AD21-DE73-E17A-DAB7C2BDD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00" y="1904787"/>
            <a:ext cx="9145276" cy="3048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51BC1-2AB9-218F-534E-FFB1BD8351B8}"/>
              </a:ext>
            </a:extLst>
          </p:cNvPr>
          <p:cNvSpPr txBox="1"/>
          <p:nvPr/>
        </p:nvSpPr>
        <p:spPr>
          <a:xfrm>
            <a:off x="8928000" y="630000"/>
            <a:ext cx="1529586" cy="45089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AU" sz="28700" dirty="0">
                <a:latin typeface="Palace Script MT" panose="030303020206070C0B05" pitchFamily="66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E09B5-7E97-A67B-257B-9E34F35B9B77}"/>
              </a:ext>
            </a:extLst>
          </p:cNvPr>
          <p:cNvSpPr txBox="1"/>
          <p:nvPr/>
        </p:nvSpPr>
        <p:spPr>
          <a:xfrm>
            <a:off x="10066555" y="3150394"/>
            <a:ext cx="15840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AU" dirty="0"/>
              <a:t>linear classifier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32A55-6435-0B66-1903-6B7299C9920D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i="1" dirty="0"/>
              <a:t>Transformed Features → Ridge Classifier</a:t>
            </a:r>
          </a:p>
        </p:txBody>
      </p:sp>
    </p:spTree>
    <p:extLst>
      <p:ext uri="{BB962C8B-B14F-4D97-AF65-F5344CB8AC3E}">
        <p14:creationId xmlns:p14="http://schemas.microsoft.com/office/powerpoint/2010/main" val="388016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B229-DA29-7DC4-9260-90222A37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MiniRocket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B66F-FFB0-A62B-F5FC-1B1C206D7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Random → </a:t>
            </a:r>
            <a:r>
              <a:rPr lang="en-AU" b="1" dirty="0"/>
              <a:t>fixed </a:t>
            </a:r>
            <a:r>
              <a:rPr lang="en-AU" dirty="0"/>
              <a:t>kernels</a:t>
            </a:r>
            <a:endParaRPr lang="en-AU" b="1" dirty="0"/>
          </a:p>
          <a:p>
            <a:r>
              <a:rPr lang="en-AU" dirty="0"/>
              <a:t>10,000 → </a:t>
            </a:r>
            <a:r>
              <a:rPr lang="en-AU" b="1" dirty="0"/>
              <a:t>84 </a:t>
            </a:r>
            <a:r>
              <a:rPr lang="en-AU" dirty="0"/>
              <a:t>kernels (per dilation)</a:t>
            </a:r>
          </a:p>
          <a:p>
            <a:endParaRPr lang="en-AU" b="1" dirty="0"/>
          </a:p>
          <a:p>
            <a:r>
              <a:rPr lang="en-AU" dirty="0"/>
              <a:t>PPV only</a:t>
            </a:r>
          </a:p>
          <a:p>
            <a:endParaRPr lang="en-AU" dirty="0"/>
          </a:p>
          <a:p>
            <a:r>
              <a:rPr lang="en-AU" b="1" dirty="0"/>
              <a:t>Highly optimised</a:t>
            </a:r>
            <a:r>
              <a:rPr lang="en-AU" dirty="0"/>
              <a:t> (much faster than Rocket)</a:t>
            </a:r>
          </a:p>
        </p:txBody>
      </p:sp>
    </p:spTree>
    <p:extLst>
      <p:ext uri="{BB962C8B-B14F-4D97-AF65-F5344CB8AC3E}">
        <p14:creationId xmlns:p14="http://schemas.microsoft.com/office/powerpoint/2010/main" val="360225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many small dots&#10;&#10;Description automatically generated">
            <a:extLst>
              <a:ext uri="{FF2B5EF4-FFF2-40B4-BE49-F238E27FC236}">
                <a16:creationId xmlns:a16="http://schemas.microsoft.com/office/drawing/2014/main" id="{CED1647C-B615-96D4-26AD-8F9FC1009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-3"/>
            <a:ext cx="10515609" cy="6858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2E9B6-125D-711F-D97A-45ABF1B9E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7095" y="1714497"/>
            <a:ext cx="5257810" cy="3429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5352AB-E1FA-268D-A7A5-A878874B66E3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i="1" dirty="0"/>
              <a:t>10,000 Random → 84 Fixed Kernels</a:t>
            </a:r>
          </a:p>
        </p:txBody>
      </p:sp>
    </p:spTree>
    <p:extLst>
      <p:ext uri="{BB962C8B-B14F-4D97-AF65-F5344CB8AC3E}">
        <p14:creationId xmlns:p14="http://schemas.microsoft.com/office/powerpoint/2010/main" val="151527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ni_kernels_dilation_dpi=200">
            <a:hlinkClick r:id="" action="ppaction://media"/>
            <a:extLst>
              <a:ext uri="{FF2B5EF4-FFF2-40B4-BE49-F238E27FC236}">
                <a16:creationId xmlns:a16="http://schemas.microsoft.com/office/drawing/2014/main" id="{D3D7B399-5340-1D24-435E-95783FFFA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93B7B7-A5BD-CD80-A8BA-E7E1A59E275E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i="1" dirty="0"/>
              <a:t>Convolution w/ </a:t>
            </a:r>
            <a:r>
              <a:rPr lang="en-AU" i="1" dirty="0" err="1"/>
              <a:t>MiniRocket</a:t>
            </a:r>
            <a:r>
              <a:rPr lang="en-AU" i="1" dirty="0"/>
              <a:t> Kernels</a:t>
            </a:r>
          </a:p>
        </p:txBody>
      </p:sp>
    </p:spTree>
    <p:extLst>
      <p:ext uri="{BB962C8B-B14F-4D97-AF65-F5344CB8AC3E}">
        <p14:creationId xmlns:p14="http://schemas.microsoft.com/office/powerpoint/2010/main" val="409295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F5AE-A8EB-72A1-6876-4835242A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Optimisations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09E9-3375-438B-D003-0D4F64CC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(1) Fewer kernels (84 vs 10,000)</a:t>
            </a:r>
          </a:p>
          <a:p>
            <a:endParaRPr lang="en-AU" dirty="0"/>
          </a:p>
          <a:p>
            <a:r>
              <a:rPr lang="en-AU" dirty="0"/>
              <a:t>(2) Reuse conv. output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(3) Conv. by addition</a:t>
            </a:r>
          </a:p>
          <a:p>
            <a:endParaRPr lang="en-AU" dirty="0"/>
          </a:p>
          <a:p>
            <a:r>
              <a:rPr lang="en-AU" dirty="0"/>
              <a:t>(4) Conv. for all kernels ‘at once’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DC807-A30F-3DBE-3171-49D6AD43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650" y="925625"/>
            <a:ext cx="1916233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2A334-F90C-EEDB-130D-EFBE796F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20" y="4132376"/>
            <a:ext cx="6201094" cy="23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81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7DAC-C15A-A8B8-4002-B7C0E90E5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MultiRocket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A8625-D010-94CF-F301-E7C36356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 err="1"/>
              <a:t>MiniRocket</a:t>
            </a:r>
            <a:r>
              <a:rPr lang="en-AU" dirty="0"/>
              <a:t> plus </a:t>
            </a:r>
            <a:r>
              <a:rPr lang="en-AU" b="1" dirty="0"/>
              <a:t>additional pooling operators</a:t>
            </a:r>
            <a:r>
              <a:rPr lang="en-AU" dirty="0"/>
              <a:t> (plus 1</a:t>
            </a:r>
            <a:r>
              <a:rPr lang="en-AU" baseline="30000" dirty="0"/>
              <a:t>st</a:t>
            </a:r>
            <a:r>
              <a:rPr lang="en-AU" dirty="0"/>
              <a:t> difference)</a:t>
            </a:r>
          </a:p>
          <a:p>
            <a:endParaRPr lang="en-AU" dirty="0"/>
          </a:p>
          <a:p>
            <a:r>
              <a:rPr lang="en-AU" dirty="0"/>
              <a:t>Rocket and </a:t>
            </a:r>
            <a:r>
              <a:rPr lang="en-AU" dirty="0" err="1"/>
              <a:t>MiniRocket</a:t>
            </a:r>
            <a:r>
              <a:rPr lang="en-AU" dirty="0"/>
              <a:t> “miss”: the magnitude of the response, the location of the response, the most prominent single response</a:t>
            </a:r>
          </a:p>
          <a:p>
            <a:endParaRPr lang="en-AU" dirty="0"/>
          </a:p>
          <a:p>
            <a:r>
              <a:rPr lang="en-AU" dirty="0" err="1"/>
              <a:t>MultiRocket</a:t>
            </a:r>
            <a:r>
              <a:rPr lang="en-AU" dirty="0"/>
              <a:t> uses PPV plus:</a:t>
            </a:r>
          </a:p>
          <a:p>
            <a:pPr lvl="1"/>
            <a:r>
              <a:rPr lang="en-AU" b="1" dirty="0"/>
              <a:t>MPV</a:t>
            </a:r>
            <a:r>
              <a:rPr lang="en-AU" dirty="0"/>
              <a:t>: mean of positive values</a:t>
            </a:r>
          </a:p>
          <a:p>
            <a:pPr lvl="1"/>
            <a:r>
              <a:rPr lang="en-AU" b="1" dirty="0"/>
              <a:t>MIPV</a:t>
            </a:r>
            <a:r>
              <a:rPr lang="en-AU" dirty="0"/>
              <a:t>: mean indices of positive values</a:t>
            </a:r>
          </a:p>
          <a:p>
            <a:pPr lvl="1"/>
            <a:r>
              <a:rPr lang="en-AU" b="1" dirty="0"/>
              <a:t>LSPV</a:t>
            </a:r>
            <a:r>
              <a:rPr lang="en-AU" dirty="0"/>
              <a:t>: longest stretch of positive values</a:t>
            </a:r>
          </a:p>
          <a:p>
            <a:pPr lvl="1"/>
            <a:endParaRPr lang="en-AU" dirty="0"/>
          </a:p>
          <a:p>
            <a:r>
              <a:rPr lang="en-AU" dirty="0"/>
              <a:t>Similar speed to </a:t>
            </a:r>
            <a:r>
              <a:rPr lang="en-AU" dirty="0" err="1"/>
              <a:t>MiniRocket</a:t>
            </a:r>
            <a:r>
              <a:rPr lang="en-AU" dirty="0"/>
              <a:t>, significantly more accurate (on average)</a:t>
            </a:r>
          </a:p>
        </p:txBody>
      </p:sp>
    </p:spTree>
    <p:extLst>
      <p:ext uri="{BB962C8B-B14F-4D97-AF65-F5344CB8AC3E}">
        <p14:creationId xmlns:p14="http://schemas.microsoft.com/office/powerpoint/2010/main" val="4256618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E721-4CFF-3297-A724-E5D79171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Hydra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980B-1B7D-3206-D829-C3030D563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Combine Rocket + dictionary methods</a:t>
            </a:r>
          </a:p>
          <a:p>
            <a:pPr lvl="1"/>
            <a:r>
              <a:rPr lang="en-AU" dirty="0"/>
              <a:t>Dictionary methods: count symbolic patterns</a:t>
            </a:r>
          </a:p>
          <a:p>
            <a:pPr lvl="1"/>
            <a:r>
              <a:rPr lang="en-AU" dirty="0"/>
              <a:t>Hydra: </a:t>
            </a:r>
            <a:r>
              <a:rPr lang="en-AU" b="1" dirty="0"/>
              <a:t>count random patterns</a:t>
            </a:r>
            <a:r>
              <a:rPr lang="en-AU" dirty="0"/>
              <a:t> (represented by random convolutional kernels)</a:t>
            </a:r>
          </a:p>
          <a:p>
            <a:endParaRPr lang="en-AU" dirty="0"/>
          </a:p>
          <a:p>
            <a:r>
              <a:rPr lang="en-AU" b="1" dirty="0"/>
              <a:t>Organise kernels into “groups”</a:t>
            </a:r>
          </a:p>
          <a:p>
            <a:r>
              <a:rPr lang="en-AU" dirty="0"/>
              <a:t>Count the kernel in each group with the max output at each timepoint</a:t>
            </a:r>
          </a:p>
          <a:p>
            <a:endParaRPr lang="en-AU" dirty="0"/>
          </a:p>
          <a:p>
            <a:r>
              <a:rPr lang="en-AU" dirty="0"/>
              <a:t>I.e., </a:t>
            </a:r>
            <a:r>
              <a:rPr lang="en-AU" b="1" dirty="0"/>
              <a:t>“competing” convolutional kernels</a:t>
            </a:r>
          </a:p>
          <a:p>
            <a:endParaRPr lang="en-AU" dirty="0"/>
          </a:p>
          <a:p>
            <a:r>
              <a:rPr lang="en-AU" dirty="0"/>
              <a:t>Combine with </a:t>
            </a:r>
            <a:r>
              <a:rPr lang="en-AU" dirty="0" err="1"/>
              <a:t>MultiRocket</a:t>
            </a:r>
            <a:r>
              <a:rPr lang="en-AU" dirty="0"/>
              <a:t> (“</a:t>
            </a:r>
            <a:r>
              <a:rPr lang="en-AU" dirty="0" err="1"/>
              <a:t>MultiRocket+Hydra</a:t>
            </a:r>
            <a:r>
              <a:rPr lang="en-AU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790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AE06-9A09-80F9-63C7-601347AA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8FDAB-91B4-456F-45D4-7C83D65C7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Convolution / Convolutional Kernels</a:t>
            </a:r>
          </a:p>
          <a:p>
            <a:endParaRPr lang="en-AU" dirty="0"/>
          </a:p>
          <a:p>
            <a:r>
              <a:rPr lang="en-AU" dirty="0"/>
              <a:t>Methods</a:t>
            </a:r>
          </a:p>
          <a:p>
            <a:pPr lvl="1"/>
            <a:r>
              <a:rPr lang="en-AU" dirty="0"/>
              <a:t>Rocket</a:t>
            </a:r>
          </a:p>
          <a:p>
            <a:pPr lvl="1"/>
            <a:r>
              <a:rPr lang="en-AU" dirty="0" err="1"/>
              <a:t>MiniRocket</a:t>
            </a:r>
            <a:endParaRPr lang="en-AU" dirty="0"/>
          </a:p>
          <a:p>
            <a:pPr lvl="1"/>
            <a:r>
              <a:rPr lang="en-AU" dirty="0" err="1"/>
              <a:t>MultiRocket</a:t>
            </a:r>
            <a:endParaRPr lang="en-AU" dirty="0"/>
          </a:p>
          <a:p>
            <a:pPr lvl="1"/>
            <a:r>
              <a:rPr lang="en-AU" dirty="0"/>
              <a:t>Hydra</a:t>
            </a:r>
          </a:p>
          <a:p>
            <a:pPr lvl="1"/>
            <a:endParaRPr lang="en-AU" dirty="0"/>
          </a:p>
          <a:p>
            <a:r>
              <a:rPr lang="en-AU" dirty="0"/>
              <a:t>Examples (aeon)</a:t>
            </a:r>
          </a:p>
        </p:txBody>
      </p:sp>
    </p:spTree>
    <p:extLst>
      <p:ext uri="{BB962C8B-B14F-4D97-AF65-F5344CB8AC3E}">
        <p14:creationId xmlns:p14="http://schemas.microsoft.com/office/powerpoint/2010/main" val="82327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FBF54B1-6947-A8B5-34C3-65D535EC3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9" y="1380544"/>
            <a:ext cx="10045263" cy="4096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90E8B-7275-DAC4-A9D1-D310B79AB1CA}"/>
              </a:ext>
            </a:extLst>
          </p:cNvPr>
          <p:cNvSpPr txBox="1"/>
          <p:nvPr/>
        </p:nvSpPr>
        <p:spPr>
          <a:xfrm>
            <a:off x="1059873" y="946022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Dictionary Methods</a:t>
            </a:r>
          </a:p>
        </p:txBody>
      </p:sp>
    </p:spTree>
    <p:extLst>
      <p:ext uri="{BB962C8B-B14F-4D97-AF65-F5344CB8AC3E}">
        <p14:creationId xmlns:p14="http://schemas.microsoft.com/office/powerpoint/2010/main" val="2114644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C1AD89BA-F4F3-A2F5-5E30-2D2BA5E23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4" y="946023"/>
            <a:ext cx="10072253" cy="496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4CCED-554D-7FA7-6CA6-7263B0191813}"/>
              </a:ext>
            </a:extLst>
          </p:cNvPr>
          <p:cNvSpPr txBox="1"/>
          <p:nvPr/>
        </p:nvSpPr>
        <p:spPr>
          <a:xfrm>
            <a:off x="1059873" y="94602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Hydra</a:t>
            </a:r>
          </a:p>
        </p:txBody>
      </p:sp>
    </p:spTree>
    <p:extLst>
      <p:ext uri="{BB962C8B-B14F-4D97-AF65-F5344CB8AC3E}">
        <p14:creationId xmlns:p14="http://schemas.microsoft.com/office/powerpoint/2010/main" val="465372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variety of colored squares&#10;&#10;Description automatically generated">
            <a:extLst>
              <a:ext uri="{FF2B5EF4-FFF2-40B4-BE49-F238E27FC236}">
                <a16:creationId xmlns:a16="http://schemas.microsoft.com/office/drawing/2014/main" id="{E2C50710-962A-EC77-9AEB-A5DD6230A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16070"/>
            <a:ext cx="6334451" cy="6225860"/>
          </a:xfrm>
          <a:prstGeom prst="rect">
            <a:avLst/>
          </a:prstGeom>
        </p:spPr>
      </p:pic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CA707BB-6B06-4971-58D2-D4B69C93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1714412"/>
            <a:ext cx="3432352" cy="34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2B9C-D0DE-8FF6-F184-0A39D7F6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CD16D-34F4-B461-3410-CE03534EF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9145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01CA-759B-8F96-5371-CF832251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9F011-0DFB-5ADC-DE49-7BC329FC5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Convolution</a:t>
            </a:r>
          </a:p>
          <a:p>
            <a:endParaRPr lang="en-AU" dirty="0"/>
          </a:p>
          <a:p>
            <a:r>
              <a:rPr lang="en-AU" dirty="0"/>
              <a:t>Methods</a:t>
            </a:r>
          </a:p>
          <a:p>
            <a:pPr lvl="1"/>
            <a:r>
              <a:rPr lang="en-AU" b="1" dirty="0"/>
              <a:t>Rocket</a:t>
            </a:r>
            <a:r>
              <a:rPr lang="en-AU" dirty="0"/>
              <a:t>		</a:t>
            </a:r>
            <a:r>
              <a:rPr lang="en-AU" i="1" dirty="0"/>
              <a:t>random kernels + max &amp; </a:t>
            </a:r>
            <a:r>
              <a:rPr lang="en-AU" i="1" dirty="0" err="1"/>
              <a:t>ppv</a:t>
            </a:r>
            <a:r>
              <a:rPr lang="en-AU" i="1" dirty="0"/>
              <a:t> + linear classifier</a:t>
            </a:r>
          </a:p>
          <a:p>
            <a:pPr lvl="1"/>
            <a:r>
              <a:rPr lang="en-AU" b="1" dirty="0" err="1"/>
              <a:t>MiniRocket</a:t>
            </a:r>
            <a:r>
              <a:rPr lang="en-AU" dirty="0"/>
              <a:t>	</a:t>
            </a:r>
            <a:r>
              <a:rPr lang="en-AU" i="1" dirty="0"/>
              <a:t>fixed kernels + </a:t>
            </a:r>
            <a:r>
              <a:rPr lang="en-AU" i="1" dirty="0" err="1"/>
              <a:t>ppv</a:t>
            </a:r>
            <a:r>
              <a:rPr lang="en-AU" i="1" dirty="0"/>
              <a:t> + optimisations</a:t>
            </a:r>
          </a:p>
          <a:p>
            <a:pPr lvl="1"/>
            <a:r>
              <a:rPr lang="en-AU" b="1" dirty="0" err="1"/>
              <a:t>MultiRocket</a:t>
            </a:r>
            <a:r>
              <a:rPr lang="en-AU" dirty="0"/>
              <a:t>	</a:t>
            </a:r>
            <a:r>
              <a:rPr lang="en-AU" i="1" dirty="0" err="1"/>
              <a:t>MiniRocket</a:t>
            </a:r>
            <a:r>
              <a:rPr lang="en-AU" i="1" dirty="0"/>
              <a:t> + additional pooling</a:t>
            </a:r>
          </a:p>
          <a:p>
            <a:pPr lvl="1"/>
            <a:r>
              <a:rPr lang="en-AU" b="1" dirty="0"/>
              <a:t>Hydra</a:t>
            </a:r>
            <a:r>
              <a:rPr lang="en-AU" dirty="0"/>
              <a:t>		</a:t>
            </a:r>
            <a:r>
              <a:rPr lang="en-AU" i="1" dirty="0"/>
              <a:t>competing kernels</a:t>
            </a:r>
          </a:p>
        </p:txBody>
      </p:sp>
    </p:spTree>
    <p:extLst>
      <p:ext uri="{BB962C8B-B14F-4D97-AF65-F5344CB8AC3E}">
        <p14:creationId xmlns:p14="http://schemas.microsoft.com/office/powerpoint/2010/main" val="552611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756A-E1C0-02A9-84A8-A991CD0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493B0-4A28-4D64-0FA0-67F0A694C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Convolutional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Parameter tuning</a:t>
            </a:r>
          </a:p>
          <a:p>
            <a:endParaRPr lang="en-AU" dirty="0"/>
          </a:p>
          <a:p>
            <a:r>
              <a:rPr lang="en-AU" dirty="0"/>
              <a:t>(switch to notebook)</a:t>
            </a:r>
          </a:p>
        </p:txBody>
      </p:sp>
    </p:spTree>
    <p:extLst>
      <p:ext uri="{BB962C8B-B14F-4D97-AF65-F5344CB8AC3E}">
        <p14:creationId xmlns:p14="http://schemas.microsoft.com/office/powerpoint/2010/main" val="4266802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8BFD1-6BCF-CC0C-BA80-93F296D9E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F33E6-BE31-8FD3-6D6B-9311A9E00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839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_single">
            <a:hlinkClick r:id="" action="ppaction://media"/>
            <a:extLst>
              <a:ext uri="{FF2B5EF4-FFF2-40B4-BE49-F238E27FC236}">
                <a16:creationId xmlns:a16="http://schemas.microsoft.com/office/drawing/2014/main" id="{AF7B4D4C-E789-F734-ECD0-253CC34193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7572" y="190048"/>
            <a:ext cx="9716856" cy="64779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AE5EE53-085C-BB89-2942-1D90DF913A27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i="1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18715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5_kernel_alt">
            <a:hlinkClick r:id="" action="ppaction://media"/>
            <a:extLst>
              <a:ext uri="{FF2B5EF4-FFF2-40B4-BE49-F238E27FC236}">
                <a16:creationId xmlns:a16="http://schemas.microsoft.com/office/drawing/2014/main" id="{4B9F5BEE-0111-4C81-2FC6-E7B9DCE702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7572" y="190048"/>
            <a:ext cx="9716856" cy="64779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E03D5B-E220-1B05-7075-C5D8B9947B02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i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48639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6_dilation_etc_alt">
            <a:hlinkClick r:id="" action="ppaction://media"/>
            <a:extLst>
              <a:ext uri="{FF2B5EF4-FFF2-40B4-BE49-F238E27FC236}">
                <a16:creationId xmlns:a16="http://schemas.microsoft.com/office/drawing/2014/main" id="{08566202-1C1B-D888-0519-7ACB9EE67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7572" y="190048"/>
            <a:ext cx="9716856" cy="64779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EA583F2-06B6-CA8B-2F4A-381E3D2901C2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i="1" dirty="0"/>
              <a:t>Different Weights + Dilations</a:t>
            </a:r>
          </a:p>
        </p:txBody>
      </p:sp>
    </p:spTree>
    <p:extLst>
      <p:ext uri="{BB962C8B-B14F-4D97-AF65-F5344CB8AC3E}">
        <p14:creationId xmlns:p14="http://schemas.microsoft.com/office/powerpoint/2010/main" val="6911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415F-65D0-46DD-AA15-9AD086DB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4ABE4-EBF8-6FF0-0768-EE1ADE60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Kernel: a vector of weights</a:t>
            </a:r>
          </a:p>
          <a:p>
            <a:r>
              <a:rPr lang="en-AU" dirty="0"/>
              <a:t>Sliding dot product (captures local temporal ordering)</a:t>
            </a:r>
          </a:p>
          <a:p>
            <a:r>
              <a:rPr lang="en-AU" dirty="0"/>
              <a:t>Pooling operations (global temporal invariance)</a:t>
            </a:r>
          </a:p>
          <a:p>
            <a:pPr lvl="1"/>
            <a:r>
              <a:rPr lang="en-AU" dirty="0"/>
              <a:t>Max</a:t>
            </a:r>
          </a:p>
          <a:p>
            <a:pPr lvl="1"/>
            <a:r>
              <a:rPr lang="en-AU" dirty="0"/>
              <a:t>PPV (“proportion of positive values”)</a:t>
            </a:r>
          </a:p>
          <a:p>
            <a:endParaRPr lang="en-AU" dirty="0"/>
          </a:p>
          <a:p>
            <a:r>
              <a:rPr lang="en-AU" dirty="0"/>
              <a:t>A single mechanism which allows for capturing</a:t>
            </a:r>
          </a:p>
          <a:p>
            <a:pPr lvl="1"/>
            <a:r>
              <a:rPr lang="en-AU" dirty="0"/>
              <a:t>different features</a:t>
            </a:r>
          </a:p>
          <a:p>
            <a:pPr lvl="1"/>
            <a:r>
              <a:rPr lang="en-AU" dirty="0"/>
              <a:t>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739150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D24C-90C0-DA1E-327E-C9B9A3598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Convolutional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09D19-614D-7EB3-9BDC-7A122BC8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Rocket “Family” of Methods</a:t>
            </a:r>
          </a:p>
        </p:txBody>
      </p:sp>
    </p:spTree>
    <p:extLst>
      <p:ext uri="{BB962C8B-B14F-4D97-AF65-F5344CB8AC3E}">
        <p14:creationId xmlns:p14="http://schemas.microsoft.com/office/powerpoint/2010/main" val="305109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CBA0-44E8-1DE7-59A9-8C5C7FDF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D6DB9-188E-7D67-819F-1CEC96021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b="1" dirty="0"/>
              <a:t>Transform</a:t>
            </a:r>
            <a:r>
              <a:rPr lang="en-AU" dirty="0"/>
              <a:t> time series using a large number of </a:t>
            </a:r>
            <a:r>
              <a:rPr lang="en-AU" b="1" dirty="0"/>
              <a:t>random convolutional kernels</a:t>
            </a:r>
          </a:p>
          <a:p>
            <a:r>
              <a:rPr lang="en-AU" dirty="0"/>
              <a:t>Use the transformed features to train a </a:t>
            </a:r>
            <a:r>
              <a:rPr lang="en-AU" b="1" dirty="0"/>
              <a:t>simple linear classifier</a:t>
            </a:r>
          </a:p>
          <a:p>
            <a:endParaRPr lang="en-AU" dirty="0"/>
          </a:p>
          <a:p>
            <a:r>
              <a:rPr lang="en-AU" dirty="0"/>
              <a:t>10K random convolutional kernels</a:t>
            </a:r>
          </a:p>
          <a:p>
            <a:r>
              <a:rPr lang="en-AU" dirty="0"/>
              <a:t>Random: length, weights, bias, dilation, and padding</a:t>
            </a:r>
          </a:p>
          <a:p>
            <a:r>
              <a:rPr lang="en-AU" dirty="0"/>
              <a:t>Pooling</a:t>
            </a:r>
          </a:p>
          <a:p>
            <a:pPr lvl="1"/>
            <a:r>
              <a:rPr lang="en-AU" dirty="0"/>
              <a:t>Max</a:t>
            </a:r>
          </a:p>
          <a:p>
            <a:pPr lvl="1"/>
            <a:r>
              <a:rPr lang="en-AU" dirty="0"/>
              <a:t>PPV</a:t>
            </a:r>
          </a:p>
          <a:p>
            <a:r>
              <a:rPr lang="en-AU" dirty="0"/>
              <a:t>Ridge classifier</a:t>
            </a:r>
          </a:p>
        </p:txBody>
      </p:sp>
    </p:spTree>
    <p:extLst>
      <p:ext uri="{BB962C8B-B14F-4D97-AF65-F5344CB8AC3E}">
        <p14:creationId xmlns:p14="http://schemas.microsoft.com/office/powerpoint/2010/main" val="39003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404</Words>
  <Application>Microsoft Office PowerPoint</Application>
  <PresentationFormat>Widescreen</PresentationFormat>
  <Paragraphs>102</Paragraphs>
  <Slides>25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Palace Script MT</vt:lpstr>
      <vt:lpstr>Office Theme</vt:lpstr>
      <vt:lpstr>Convolutional Methods for Time Series Classification</vt:lpstr>
      <vt:lpstr>Outline</vt:lpstr>
      <vt:lpstr>Convolution</vt:lpstr>
      <vt:lpstr>PowerPoint Presentation</vt:lpstr>
      <vt:lpstr>PowerPoint Presentation</vt:lpstr>
      <vt:lpstr>PowerPoint Presentation</vt:lpstr>
      <vt:lpstr>Convolution</vt:lpstr>
      <vt:lpstr>Convolutional Methods</vt:lpstr>
      <vt:lpstr>Rocket</vt:lpstr>
      <vt:lpstr>PowerPoint Presentation</vt:lpstr>
      <vt:lpstr>PowerPoint Presentation</vt:lpstr>
      <vt:lpstr>PowerPoint Presentation</vt:lpstr>
      <vt:lpstr>PowerPoint Presentation</vt:lpstr>
      <vt:lpstr>MiniRocket</vt:lpstr>
      <vt:lpstr>PowerPoint Presentation</vt:lpstr>
      <vt:lpstr>PowerPoint Presentation</vt:lpstr>
      <vt:lpstr>Optimisations</vt:lpstr>
      <vt:lpstr>MultiRocket</vt:lpstr>
      <vt:lpstr>Hydra</vt:lpstr>
      <vt:lpstr>PowerPoint Presentation</vt:lpstr>
      <vt:lpstr>PowerPoint Presentation</vt:lpstr>
      <vt:lpstr>PowerPoint Presentation</vt:lpstr>
      <vt:lpstr>Summary</vt:lpstr>
      <vt:lpstr>Summary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Angus Dempster</dc:creator>
  <cp:lastModifiedBy>Angus Dempster</cp:lastModifiedBy>
  <cp:revision>85</cp:revision>
  <dcterms:created xsi:type="dcterms:W3CDTF">2024-07-02T05:26:03Z</dcterms:created>
  <dcterms:modified xsi:type="dcterms:W3CDTF">2024-08-01T03:37:11Z</dcterms:modified>
</cp:coreProperties>
</file>